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</p:sldIdLst>
  <p:sldSz cx="9144000" cy="5143500"/>
  <p:notesSz cx="6858000" cy="9144000"/>
  <p:defaultTextStyle>
    <a:lvl1pPr>
      <a:defRPr sz="1400">
        <a:latin typeface="Arial"/>
        <a:ea typeface="Arial"/>
        <a:cs typeface="Arial"/>
        <a:sym typeface="Arial"/>
      </a:defRPr>
    </a:lvl1pPr>
    <a:lvl2pPr>
      <a:defRPr sz="1400">
        <a:latin typeface="Arial"/>
        <a:ea typeface="Arial"/>
        <a:cs typeface="Arial"/>
        <a:sym typeface="Arial"/>
      </a:defRPr>
    </a:lvl2pPr>
    <a:lvl3pPr>
      <a:defRPr sz="1400">
        <a:latin typeface="Arial"/>
        <a:ea typeface="Arial"/>
        <a:cs typeface="Arial"/>
        <a:sym typeface="Arial"/>
      </a:defRPr>
    </a:lvl3pPr>
    <a:lvl4pPr>
      <a:defRPr sz="1400">
        <a:latin typeface="Arial"/>
        <a:ea typeface="Arial"/>
        <a:cs typeface="Arial"/>
        <a:sym typeface="Arial"/>
      </a:defRPr>
    </a:lvl4pPr>
    <a:lvl5pPr>
      <a:defRPr sz="1400">
        <a:latin typeface="Arial"/>
        <a:ea typeface="Arial"/>
        <a:cs typeface="Arial"/>
        <a:sym typeface="Arial"/>
      </a:defRPr>
    </a:lvl5pPr>
    <a:lvl6pPr>
      <a:defRPr sz="1400">
        <a:latin typeface="Arial"/>
        <a:ea typeface="Arial"/>
        <a:cs typeface="Arial"/>
        <a:sym typeface="Arial"/>
      </a:defRPr>
    </a:lvl6pPr>
    <a:lvl7pPr>
      <a:defRPr sz="1400">
        <a:latin typeface="Arial"/>
        <a:ea typeface="Arial"/>
        <a:cs typeface="Arial"/>
        <a:sym typeface="Arial"/>
      </a:defRPr>
    </a:lvl7pPr>
    <a:lvl8pPr>
      <a:defRPr sz="1400">
        <a:latin typeface="Arial"/>
        <a:ea typeface="Arial"/>
        <a:cs typeface="Arial"/>
        <a:sym typeface="Arial"/>
      </a:defRPr>
    </a:lvl8pPr>
    <a:lvl9pPr>
      <a:defRPr sz="1400"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DD7E6"/>
          </a:solidFill>
        </a:fill>
      </a:tcStyle>
    </a:wholeTbl>
    <a:band2H>
      <a:tcTxStyle b="def" i="def"/>
      <a:tcStyle>
        <a:tcBdr/>
        <a:fill>
          <a:solidFill>
            <a:srgbClr val="E7ECF3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3A81BA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3A81BA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3A81BA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AE2CD"/>
          </a:solidFill>
        </a:fill>
      </a:tcStyle>
    </a:wholeTbl>
    <a:band2H>
      <a:tcTxStyle b="def" i="def"/>
      <a:tcStyle>
        <a:tcBdr/>
        <a:fill>
          <a:solidFill>
            <a:srgbClr val="EDF1E8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BAB42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BAB42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BAB42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CCCC"/>
          </a:solidFill>
        </a:fill>
      </a:tcStyle>
    </a:wholeTbl>
    <a:band2H>
      <a:tcTxStyle b="def" i="def"/>
      <a:tcStyle>
        <a:tcBdr/>
        <a:fill>
          <a:solidFill>
            <a:srgbClr val="EEE7E7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63334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63334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63334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A81BA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A81BA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/Relationships>

</file>

<file path=ppt/media/image1.gi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8" name="Shape 3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>
            <p:ph type="title"/>
          </p:nvPr>
        </p:nvSpPr>
        <p:spPr>
          <a:xfrm>
            <a:off x="685800" y="297467"/>
            <a:ext cx="7772400" cy="2445732"/>
          </a:xfrm>
          <a:prstGeom prst="rect">
            <a:avLst/>
          </a:prstGeom>
        </p:spPr>
        <p:txBody>
          <a:bodyPr/>
          <a:lstStyle/>
          <a:p>
            <a:pPr lvl="0" algn="ctr">
              <a:defRPr sz="4800"/>
            </a:pPr>
          </a:p>
        </p:txBody>
      </p:sp>
      <p:sp>
        <p:nvSpPr>
          <p:cNvPr id="7" name="Shape 7"/>
          <p:cNvSpPr/>
          <p:nvPr>
            <p:ph type="body" idx="1"/>
          </p:nvPr>
        </p:nvSpPr>
        <p:spPr>
          <a:xfrm>
            <a:off x="685800" y="2840053"/>
            <a:ext cx="7772400" cy="2070612"/>
          </a:xfrm>
          <a:prstGeom prst="rect">
            <a:avLst/>
          </a:prstGeom>
        </p:spPr>
        <p:txBody>
          <a:bodyPr/>
          <a:lstStyle/>
          <a:p>
            <a:pPr lvl="0" algn="ctr">
              <a:defRPr>
                <a:solidFill>
                  <a:srgbClr val="666666"/>
                </a:solidFill>
              </a:defRPr>
            </a:pPr>
          </a:p>
        </p:txBody>
      </p:sp>
      <p:sp>
        <p:nvSpPr>
          <p:cNvPr id="8" name="Shape 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274319" y="205738"/>
            <a:ext cx="8595300" cy="1028703"/>
          </a:xfrm>
          <a:prstGeom prst="rect">
            <a:avLst/>
          </a:prstGeom>
        </p:spPr>
        <p:txBody>
          <a:bodyPr lIns="75424" tIns="75424" rIns="75424" bIns="75424" anchor="t"/>
          <a:lstStyle/>
          <a:p>
            <a:pPr lvl="0">
              <a:defRPr sz="3500"/>
            </a:pPr>
          </a:p>
        </p:txBody>
      </p:sp>
      <p:sp>
        <p:nvSpPr>
          <p:cNvPr id="34" name="Shape 34"/>
          <p:cNvSpPr/>
          <p:nvPr>
            <p:ph type="body" idx="1"/>
          </p:nvPr>
        </p:nvSpPr>
        <p:spPr>
          <a:xfrm>
            <a:off x="274319" y="1234439"/>
            <a:ext cx="4023300" cy="3909062"/>
          </a:xfrm>
          <a:prstGeom prst="rect">
            <a:avLst/>
          </a:prstGeom>
        </p:spPr>
        <p:txBody>
          <a:bodyPr lIns="75424" tIns="75424" rIns="75424" bIns="75424"/>
          <a:lstStyle/>
          <a:p>
            <a:pPr lvl="0">
              <a:defRPr sz="2200"/>
            </a:pPr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body" idx="1"/>
          </p:nvPr>
        </p:nvSpPr>
        <p:spPr>
          <a:xfrm>
            <a:off x="274319" y="4526279"/>
            <a:ext cx="8595300" cy="617222"/>
          </a:xfrm>
          <a:prstGeom prst="rect">
            <a:avLst/>
          </a:prstGeom>
        </p:spPr>
        <p:txBody>
          <a:bodyPr lIns="75424" tIns="75424" rIns="75424" bIns="75424"/>
          <a:lstStyle/>
          <a:p>
            <a:pPr lvl="0" algn="ctr">
              <a:defRPr sz="2600"/>
            </a:pPr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" name="Shape 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5" name="Shape 15"/>
          <p:cNvSpPr/>
          <p:nvPr>
            <p:ph type="body" idx="1"/>
          </p:nvPr>
        </p:nvSpPr>
        <p:spPr>
          <a:xfrm>
            <a:off x="457200" y="1200150"/>
            <a:ext cx="3994526" cy="394335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6" name="Shape 1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9" name="Shape 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body" idx="1"/>
          </p:nvPr>
        </p:nvSpPr>
        <p:spPr>
          <a:xfrm>
            <a:off x="457200" y="4406308"/>
            <a:ext cx="8229600" cy="737193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ts val="300"/>
              </a:spcBef>
              <a:defRPr sz="1800"/>
            </a:pPr>
          </a:p>
        </p:txBody>
      </p:sp>
      <p:sp>
        <p:nvSpPr>
          <p:cNvPr id="22" name="Shape 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>
            <p:ph type="title"/>
          </p:nvPr>
        </p:nvSpPr>
        <p:spPr>
          <a:xfrm>
            <a:off x="822958" y="2057400"/>
            <a:ext cx="7498200" cy="1028700"/>
          </a:xfrm>
          <a:prstGeom prst="rect">
            <a:avLst/>
          </a:prstGeom>
        </p:spPr>
        <p:txBody>
          <a:bodyPr lIns="75424" tIns="75424" rIns="75424" bIns="75424" anchor="t"/>
          <a:lstStyle/>
          <a:p>
            <a:pPr lvl="0" algn="ctr">
              <a:defRPr sz="4000"/>
            </a:pPr>
          </a:p>
        </p:txBody>
      </p:sp>
      <p:sp>
        <p:nvSpPr>
          <p:cNvPr id="28" name="Shape 28"/>
          <p:cNvSpPr/>
          <p:nvPr>
            <p:ph type="body" idx="1"/>
          </p:nvPr>
        </p:nvSpPr>
        <p:spPr>
          <a:xfrm>
            <a:off x="1645918" y="3086100"/>
            <a:ext cx="5852102" cy="1902975"/>
          </a:xfrm>
          <a:prstGeom prst="rect">
            <a:avLst/>
          </a:prstGeom>
        </p:spPr>
        <p:txBody>
          <a:bodyPr lIns="75424" tIns="75424" rIns="75424" bIns="75424"/>
          <a:lstStyle/>
          <a:p>
            <a:pPr lvl="0" algn="ctr">
              <a:defRPr sz="2600"/>
            </a:pP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274319" y="205738"/>
            <a:ext cx="8595300" cy="1028703"/>
          </a:xfrm>
          <a:prstGeom prst="rect">
            <a:avLst/>
          </a:prstGeom>
        </p:spPr>
        <p:txBody>
          <a:bodyPr lIns="75424" tIns="75424" rIns="75424" bIns="75424" anchor="t"/>
          <a:lstStyle/>
          <a:p>
            <a:pPr lvl="0">
              <a:defRPr sz="3500"/>
            </a:pPr>
          </a:p>
        </p:txBody>
      </p:sp>
      <p:sp>
        <p:nvSpPr>
          <p:cNvPr id="31" name="Shape 31"/>
          <p:cNvSpPr/>
          <p:nvPr>
            <p:ph type="body" idx="1"/>
          </p:nvPr>
        </p:nvSpPr>
        <p:spPr>
          <a:xfrm>
            <a:off x="274319" y="1234439"/>
            <a:ext cx="8595300" cy="3909062"/>
          </a:xfrm>
          <a:prstGeom prst="rect">
            <a:avLst/>
          </a:prstGeom>
        </p:spPr>
        <p:txBody>
          <a:bodyPr lIns="75424" tIns="75424" rIns="75424" bIns="75424"/>
          <a:lstStyle/>
          <a:p>
            <a:pPr lvl="0">
              <a:defRPr sz="2200"/>
            </a:pP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457200" y="0"/>
            <a:ext cx="8229600" cy="1063229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 anchor="b"/>
          <a:lstStyle/>
          <a:p>
            <a:pPr lvl="0"/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/>
          <a:lstStyle/>
          <a:p>
            <a:pPr lvl="0"/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8556790" y="4762637"/>
            <a:ext cx="548700" cy="367950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 anchor="ctr">
            <a:spAutoFit/>
          </a:bodyPr>
          <a:lstStyle>
            <a:lvl1pPr algn="r">
              <a:defRPr sz="1300"/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 advClick="1"/>
  <p:txStyles>
    <p:titleStyle>
      <a:lvl1pPr>
        <a:defRPr sz="1400">
          <a:latin typeface="Arial"/>
          <a:ea typeface="Arial"/>
          <a:cs typeface="Arial"/>
          <a:sym typeface="Arial"/>
        </a:defRPr>
      </a:lvl1pPr>
      <a:lvl2pPr>
        <a:defRPr sz="1400">
          <a:latin typeface="Arial"/>
          <a:ea typeface="Arial"/>
          <a:cs typeface="Arial"/>
          <a:sym typeface="Arial"/>
        </a:defRPr>
      </a:lvl2pPr>
      <a:lvl3pPr>
        <a:defRPr sz="1400">
          <a:latin typeface="Arial"/>
          <a:ea typeface="Arial"/>
          <a:cs typeface="Arial"/>
          <a:sym typeface="Arial"/>
        </a:defRPr>
      </a:lvl3pPr>
      <a:lvl4pPr>
        <a:defRPr sz="1400">
          <a:latin typeface="Arial"/>
          <a:ea typeface="Arial"/>
          <a:cs typeface="Arial"/>
          <a:sym typeface="Arial"/>
        </a:defRPr>
      </a:lvl4pPr>
      <a:lvl5pPr>
        <a:defRPr sz="1400">
          <a:latin typeface="Arial"/>
          <a:ea typeface="Arial"/>
          <a:cs typeface="Arial"/>
          <a:sym typeface="Arial"/>
        </a:defRPr>
      </a:lvl5pPr>
      <a:lvl6pPr>
        <a:defRPr sz="1400">
          <a:latin typeface="Arial"/>
          <a:ea typeface="Arial"/>
          <a:cs typeface="Arial"/>
          <a:sym typeface="Arial"/>
        </a:defRPr>
      </a:lvl6pPr>
      <a:lvl7pPr>
        <a:defRPr sz="1400">
          <a:latin typeface="Arial"/>
          <a:ea typeface="Arial"/>
          <a:cs typeface="Arial"/>
          <a:sym typeface="Arial"/>
        </a:defRPr>
      </a:lvl7pPr>
      <a:lvl8pPr>
        <a:defRPr sz="1400">
          <a:latin typeface="Arial"/>
          <a:ea typeface="Arial"/>
          <a:cs typeface="Arial"/>
          <a:sym typeface="Arial"/>
        </a:defRPr>
      </a:lvl8pPr>
      <a:lvl9pPr>
        <a:defRPr sz="1400">
          <a:latin typeface="Arial"/>
          <a:ea typeface="Arial"/>
          <a:cs typeface="Arial"/>
          <a:sym typeface="Arial"/>
        </a:defRPr>
      </a:lvl9pPr>
    </p:titleStyle>
    <p:bodyStyle>
      <a:lvl1pPr>
        <a:defRPr sz="1400">
          <a:latin typeface="Arial"/>
          <a:ea typeface="Arial"/>
          <a:cs typeface="Arial"/>
          <a:sym typeface="Arial"/>
        </a:defRPr>
      </a:lvl1pPr>
      <a:lvl2pPr>
        <a:defRPr sz="1400">
          <a:latin typeface="Arial"/>
          <a:ea typeface="Arial"/>
          <a:cs typeface="Arial"/>
          <a:sym typeface="Arial"/>
        </a:defRPr>
      </a:lvl2pPr>
      <a:lvl3pPr>
        <a:defRPr sz="1400">
          <a:latin typeface="Arial"/>
          <a:ea typeface="Arial"/>
          <a:cs typeface="Arial"/>
          <a:sym typeface="Arial"/>
        </a:defRPr>
      </a:lvl3pPr>
      <a:lvl4pPr>
        <a:defRPr sz="1400">
          <a:latin typeface="Arial"/>
          <a:ea typeface="Arial"/>
          <a:cs typeface="Arial"/>
          <a:sym typeface="Arial"/>
        </a:defRPr>
      </a:lvl4pPr>
      <a:lvl5pPr>
        <a:defRPr sz="1400">
          <a:latin typeface="Arial"/>
          <a:ea typeface="Arial"/>
          <a:cs typeface="Arial"/>
          <a:sym typeface="Arial"/>
        </a:defRPr>
      </a:lvl5pPr>
      <a:lvl6pPr>
        <a:defRPr sz="1400">
          <a:latin typeface="Arial"/>
          <a:ea typeface="Arial"/>
          <a:cs typeface="Arial"/>
          <a:sym typeface="Arial"/>
        </a:defRPr>
      </a:lvl6pPr>
      <a:lvl7pPr>
        <a:defRPr sz="1400">
          <a:latin typeface="Arial"/>
          <a:ea typeface="Arial"/>
          <a:cs typeface="Arial"/>
          <a:sym typeface="Arial"/>
        </a:defRPr>
      </a:lvl7pPr>
      <a:lvl8pPr>
        <a:defRPr sz="1400">
          <a:latin typeface="Arial"/>
          <a:ea typeface="Arial"/>
          <a:cs typeface="Arial"/>
          <a:sym typeface="Arial"/>
        </a:defRPr>
      </a:lvl8pPr>
      <a:lvl9pPr>
        <a:defRPr sz="1400">
          <a:latin typeface="Arial"/>
          <a:ea typeface="Arial"/>
          <a:cs typeface="Arial"/>
          <a:sym typeface="Arial"/>
        </a:defRPr>
      </a:lvl9pPr>
    </p:bodyStyle>
    <p:otherStyle>
      <a:lvl1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1pPr>
      <a:lvl2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2pPr>
      <a:lvl3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3pPr>
      <a:lvl4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4pPr>
      <a:lvl5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5pPr>
      <a:lvl6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6pPr>
      <a:lvl7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7pPr>
      <a:lvl8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8pPr>
      <a:lvl9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3" Type="http://schemas.openxmlformats.org/officeDocument/2006/relationships/hyperlink" Target="http://lodash.com" TargetMode="Externa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gif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0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927"/>
            <a:ext cx="9140721" cy="5143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title"/>
          </p:nvPr>
        </p:nvSpPr>
        <p:spPr>
          <a:xfrm>
            <a:off x="908849" y="1654349"/>
            <a:ext cx="7326302" cy="2596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ctr">
              <a:lnSpc>
                <a:spcPct val="115000"/>
              </a:lnSpc>
              <a:defRPr sz="1800"/>
            </a:pPr>
            <a:r>
              <a:rPr b="1" sz="4800">
                <a:solidFill>
                  <a:srgbClr val="5C5F74"/>
                </a:solidFill>
              </a:rPr>
              <a:t>50+ a second</a:t>
            </a:r>
            <a:endParaRPr b="1" sz="4800">
              <a:solidFill>
                <a:srgbClr val="5C5F74"/>
              </a:solidFill>
            </a:endParaRPr>
          </a:p>
          <a:p>
            <a:pPr lvl="0" algn="ctr">
              <a:lnSpc>
                <a:spcPct val="115000"/>
              </a:lnSpc>
              <a:defRPr sz="1800"/>
            </a:pPr>
            <a:r>
              <a:rPr b="1" sz="4800">
                <a:solidFill>
                  <a:srgbClr val="5C5F74"/>
                </a:solidFill>
              </a:rPr>
              <a:t>3,000+ a minute</a:t>
            </a:r>
            <a:br>
              <a:rPr b="1" sz="4800">
                <a:solidFill>
                  <a:srgbClr val="5C5F74"/>
                </a:solidFill>
              </a:rPr>
            </a:br>
            <a:r>
              <a:rPr b="1" sz="4800">
                <a:solidFill>
                  <a:srgbClr val="5C5F74"/>
                </a:solidFill>
              </a:rPr>
              <a:t>~200,000 an hour</a:t>
            </a:r>
          </a:p>
        </p:txBody>
      </p:sp>
      <p:sp>
        <p:nvSpPr>
          <p:cNvPr id="69" name="Shape 69"/>
          <p:cNvSpPr/>
          <p:nvPr/>
        </p:nvSpPr>
        <p:spPr>
          <a:xfrm>
            <a:off x="841924" y="82900"/>
            <a:ext cx="7326302" cy="829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5424" tIns="75424" rIns="75424" bIns="75424">
            <a:spAutoFit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Downloads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title"/>
          </p:nvPr>
        </p:nvSpPr>
        <p:spPr>
          <a:xfrm>
            <a:off x="2054549" y="2128499"/>
            <a:ext cx="5034901" cy="8865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How did I do it?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title"/>
          </p:nvPr>
        </p:nvSpPr>
        <p:spPr>
          <a:xfrm>
            <a:off x="2054549" y="1970950"/>
            <a:ext cx="5034901" cy="998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Happy accident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title"/>
          </p:nvPr>
        </p:nvSpPr>
        <p:spPr>
          <a:xfrm>
            <a:off x="2054549" y="1610099"/>
            <a:ext cx="5034901" cy="1923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Meet devs where they are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1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9597" y="0"/>
            <a:ext cx="6804805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title"/>
          </p:nvPr>
        </p:nvSpPr>
        <p:spPr>
          <a:xfrm>
            <a:off x="2054549" y="2080499"/>
            <a:ext cx="5034901" cy="9825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Push quality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image10.png"/>
          <p:cNvPicPr/>
          <p:nvPr/>
        </p:nvPicPr>
        <p:blipFill>
          <a:blip r:embed="rId2">
            <a:extLst/>
          </a:blip>
          <a:srcRect l="1801" t="2789" r="1887" b="0"/>
          <a:stretch>
            <a:fillRect/>
          </a:stretch>
        </p:blipFill>
        <p:spPr>
          <a:xfrm>
            <a:off x="117087" y="376524"/>
            <a:ext cx="8909823" cy="43904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0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362" y="1156111"/>
            <a:ext cx="8919275" cy="2831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image16.png"/>
          <p:cNvPicPr/>
          <p:nvPr/>
        </p:nvPicPr>
        <p:blipFill>
          <a:blip r:embed="rId2">
            <a:extLst/>
          </a:blip>
          <a:srcRect l="593" t="0" r="425" b="0"/>
          <a:stretch>
            <a:fillRect/>
          </a:stretch>
        </p:blipFill>
        <p:spPr>
          <a:xfrm>
            <a:off x="394475" y="553424"/>
            <a:ext cx="8355050" cy="40366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title"/>
          </p:nvPr>
        </p:nvSpPr>
        <p:spPr>
          <a:xfrm>
            <a:off x="2054549" y="2080499"/>
            <a:ext cx="5034901" cy="9825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Documentation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0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927"/>
            <a:ext cx="9140721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hape 43"/>
          <p:cNvSpPr/>
          <p:nvPr/>
        </p:nvSpPr>
        <p:spPr>
          <a:xfrm>
            <a:off x="0" y="1647600"/>
            <a:ext cx="9144000" cy="1848300"/>
          </a:xfrm>
          <a:prstGeom prst="rect">
            <a:avLst/>
          </a:prstGeom>
          <a:solidFill>
            <a:srgbClr val="5C5F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44" name="Shape 44"/>
          <p:cNvSpPr/>
          <p:nvPr/>
        </p:nvSpPr>
        <p:spPr>
          <a:xfrm>
            <a:off x="1954199" y="2032649"/>
            <a:ext cx="5235601" cy="10342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6000">
                <a:solidFill>
                  <a:srgbClr val="50CAC6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6000">
                <a:solidFill>
                  <a:srgbClr val="50CAC6"/>
                </a:solidFill>
              </a:rPr>
              <a:t>BellevueJS</a:t>
            </a:r>
          </a:p>
        </p:txBody>
      </p:sp>
      <p:sp>
        <p:nvSpPr>
          <p:cNvPr id="45" name="Shape 45"/>
          <p:cNvSpPr/>
          <p:nvPr/>
        </p:nvSpPr>
        <p:spPr>
          <a:xfrm>
            <a:off x="7933200" y="3002400"/>
            <a:ext cx="1210801" cy="44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1800">
                <a:solidFill>
                  <a:srgbClr val="50CAC6"/>
                </a:solidFill>
              </a:defRPr>
            </a:lvl1pPr>
          </a:lstStyle>
          <a:p>
            <a:pPr lvl="0">
              <a:defRPr b="0">
                <a:solidFill>
                  <a:srgbClr val="000000"/>
                </a:solidFill>
              </a:defRPr>
            </a:pPr>
            <a:r>
              <a:rPr b="1">
                <a:solidFill>
                  <a:srgbClr val="50CAC6"/>
                </a:solidFill>
              </a:rPr>
              <a:t>@jdalton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image15.png"/>
          <p:cNvPicPr/>
          <p:nvPr/>
        </p:nvPicPr>
        <p:blipFill>
          <a:blip r:embed="rId2">
            <a:extLst/>
          </a:blip>
          <a:srcRect l="0" t="0" r="15397" b="0"/>
          <a:stretch>
            <a:fillRect/>
          </a:stretch>
        </p:blipFill>
        <p:spPr>
          <a:xfrm>
            <a:off x="-1" y="448464"/>
            <a:ext cx="9143999" cy="42465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title"/>
          </p:nvPr>
        </p:nvSpPr>
        <p:spPr>
          <a:xfrm>
            <a:off x="2054549" y="2068950"/>
            <a:ext cx="5034901" cy="1005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Roadmap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title"/>
          </p:nvPr>
        </p:nvSpPr>
        <p:spPr>
          <a:xfrm>
            <a:off x="2054549" y="1610099"/>
            <a:ext cx="5034901" cy="1923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Continuous contributions</a:t>
            </a: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type="title"/>
          </p:nvPr>
        </p:nvSpPr>
        <p:spPr>
          <a:xfrm>
            <a:off x="2054549" y="1610099"/>
            <a:ext cx="5034901" cy="1923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sz="4800">
                <a:solidFill>
                  <a:srgbClr val="5C5F7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5C5F74"/>
                </a:solidFill>
              </a:rPr>
              <a:t>Continuous contributions</a:t>
            </a:r>
          </a:p>
        </p:txBody>
      </p:sp>
      <p:pic>
        <p:nvPicPr>
          <p:cNvPr id="96" name="image1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161" y="91998"/>
            <a:ext cx="8845677" cy="4959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type="title"/>
          </p:nvPr>
        </p:nvSpPr>
        <p:spPr>
          <a:xfrm>
            <a:off x="2054549" y="1610099"/>
            <a:ext cx="5034901" cy="1923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sz="4800">
                <a:solidFill>
                  <a:srgbClr val="5C5F7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5C5F74"/>
                </a:solidFill>
              </a:rPr>
              <a:t>Continuous contributions</a:t>
            </a:r>
          </a:p>
        </p:txBody>
      </p:sp>
      <p:pic>
        <p:nvPicPr>
          <p:cNvPr id="99" name="image13.png"/>
          <p:cNvPicPr/>
          <p:nvPr/>
        </p:nvPicPr>
        <p:blipFill>
          <a:blip r:embed="rId2">
            <a:extLst/>
          </a:blip>
          <a:srcRect l="1361" t="0" r="0" b="0"/>
          <a:stretch>
            <a:fillRect/>
          </a:stretch>
        </p:blipFill>
        <p:spPr>
          <a:xfrm>
            <a:off x="258325" y="74100"/>
            <a:ext cx="8695525" cy="49952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image0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0000" y="855824"/>
            <a:ext cx="8683999" cy="3431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title"/>
          </p:nvPr>
        </p:nvSpPr>
        <p:spPr>
          <a:xfrm>
            <a:off x="2054549" y="2098200"/>
            <a:ext cx="5034901" cy="9471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Get Help</a:t>
            </a: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title"/>
          </p:nvPr>
        </p:nvSpPr>
        <p:spPr>
          <a:xfrm>
            <a:off x="2054549" y="2098200"/>
            <a:ext cx="5034901" cy="9471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Strong opinions</a:t>
            </a:r>
          </a:p>
        </p:txBody>
      </p:sp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title"/>
          </p:nvPr>
        </p:nvSpPr>
        <p:spPr>
          <a:xfrm>
            <a:off x="2054549" y="2052149"/>
            <a:ext cx="5034901" cy="1039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Big tent</a:t>
            </a:r>
          </a:p>
        </p:txBody>
      </p:sp>
    </p:spTree>
  </p:cSld>
  <p:clrMapOvr>
    <a:masterClrMapping/>
  </p:clrMapOvr>
  <p:transition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title"/>
          </p:nvPr>
        </p:nvSpPr>
        <p:spPr>
          <a:xfrm>
            <a:off x="2054549" y="2052149"/>
            <a:ext cx="5034901" cy="1039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Say NO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image0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86100" y="1565574"/>
            <a:ext cx="2571750" cy="2571750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Shape 48"/>
          <p:cNvSpPr/>
          <p:nvPr>
            <p:ph type="title"/>
          </p:nvPr>
        </p:nvSpPr>
        <p:spPr>
          <a:xfrm>
            <a:off x="2690549" y="4191050"/>
            <a:ext cx="3348001" cy="55709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1424" tIns="31424" rIns="31424" bIns="31424">
            <a:normAutofit fontScale="100000" lnSpcReduction="0"/>
          </a:bodyPr>
          <a:lstStyle>
            <a:lvl1pPr algn="ctr" defTabSz="777240">
              <a:defRPr sz="3400">
                <a:latin typeface="+mj-lt"/>
                <a:ea typeface="+mj-ea"/>
                <a:cs typeface="+mj-cs"/>
                <a:sym typeface="Helvetica Neue"/>
                <a:hlinkClick r:id="rId3" invalidUrl="" action="" tgtFrame="" tooltip="" history="1" highlightClick="0" endSnd="0"/>
              </a:defRPr>
            </a:lvl1pPr>
          </a:lstStyle>
          <a:p>
            <a:pPr lvl="0">
              <a:defRPr sz="1800"/>
            </a:pPr>
            <a:r>
              <a:rPr sz="3400">
                <a:hlinkClick r:id="rId3" invalidUrl="" action="" tgtFrame="" tooltip="" history="1" highlightClick="0" endSnd="0"/>
              </a:rPr>
              <a:t>lodash.com</a:t>
            </a:r>
          </a:p>
        </p:txBody>
      </p:sp>
      <p:sp>
        <p:nvSpPr>
          <p:cNvPr id="49" name="Shape 49"/>
          <p:cNvSpPr/>
          <p:nvPr/>
        </p:nvSpPr>
        <p:spPr>
          <a:xfrm>
            <a:off x="1891400" y="200725"/>
            <a:ext cx="5034901" cy="829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5424" tIns="75424" rIns="75424" bIns="75424">
            <a:spAutoFit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I created</a:t>
            </a:r>
          </a:p>
        </p:txBody>
      </p:sp>
    </p:spTree>
  </p:cSld>
  <p:clrMapOvr>
    <a:masterClrMapping/>
  </p:clrMapOvr>
  <p:transition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Screen Shot 2015-09-25 at 1.52.46 PM.png"/>
          <p:cNvPicPr/>
          <p:nvPr/>
        </p:nvPicPr>
        <p:blipFill>
          <a:blip r:embed="rId2">
            <a:extLst/>
          </a:blip>
          <a:srcRect l="0" t="0" r="0" b="3856"/>
          <a:stretch>
            <a:fillRect/>
          </a:stretch>
        </p:blipFill>
        <p:spPr>
          <a:xfrm>
            <a:off x="0" y="118070"/>
            <a:ext cx="9144000" cy="49073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type="title"/>
          </p:nvPr>
        </p:nvSpPr>
        <p:spPr>
          <a:xfrm>
            <a:off x="2054549" y="1563000"/>
            <a:ext cx="5034901" cy="20175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Learn from your competitors</a:t>
            </a:r>
          </a:p>
        </p:txBody>
      </p:sp>
    </p:spTree>
  </p:cSld>
  <p:clrMapOvr>
    <a:masterClrMapping/>
  </p:clrMapOvr>
  <p:transition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title"/>
          </p:nvPr>
        </p:nvSpPr>
        <p:spPr>
          <a:xfrm>
            <a:off x="2054549" y="2052149"/>
            <a:ext cx="5034901" cy="1039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Evolve</a:t>
            </a:r>
          </a:p>
        </p:txBody>
      </p:sp>
    </p:spTree>
  </p:cSld>
  <p:clrMapOvr>
    <a:masterClrMapping/>
  </p:clrMapOvr>
  <p:transition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title"/>
          </p:nvPr>
        </p:nvSpPr>
        <p:spPr>
          <a:xfrm>
            <a:off x="2299949" y="1613099"/>
            <a:ext cx="4544101" cy="1917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Remove roadblocks</a:t>
            </a:r>
          </a:p>
        </p:txBody>
      </p:sp>
    </p:spTree>
  </p:cSld>
  <p:clrMapOvr>
    <a:masterClrMapping/>
  </p:clrMapOvr>
  <p:transition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title"/>
          </p:nvPr>
        </p:nvSpPr>
        <p:spPr>
          <a:xfrm>
            <a:off x="2054549" y="1938299"/>
            <a:ext cx="5034901" cy="1266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Encourage</a:t>
            </a:r>
          </a:p>
        </p:txBody>
      </p:sp>
    </p:spTree>
  </p:cSld>
  <p:clrMapOvr>
    <a:masterClrMapping/>
  </p:clrMapOvr>
  <p:transition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image11.g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688089"/>
            <a:ext cx="9144000" cy="37673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age0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927"/>
            <a:ext cx="9140721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Shape 125"/>
          <p:cNvSpPr/>
          <p:nvPr/>
        </p:nvSpPr>
        <p:spPr>
          <a:xfrm>
            <a:off x="0" y="1647600"/>
            <a:ext cx="9144000" cy="1848300"/>
          </a:xfrm>
          <a:prstGeom prst="rect">
            <a:avLst/>
          </a:prstGeom>
          <a:solidFill>
            <a:srgbClr val="5C5F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126" name="Shape 126"/>
          <p:cNvSpPr/>
          <p:nvPr/>
        </p:nvSpPr>
        <p:spPr>
          <a:xfrm>
            <a:off x="1954199" y="2032649"/>
            <a:ext cx="5235601" cy="10342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6000">
                <a:solidFill>
                  <a:srgbClr val="50CAC6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6000">
                <a:solidFill>
                  <a:srgbClr val="50CAC6"/>
                </a:solidFill>
              </a:rPr>
              <a:t>END!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0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0100" y="1914525"/>
            <a:ext cx="7543800" cy="1314450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Shape 52"/>
          <p:cNvSpPr/>
          <p:nvPr>
            <p:ph type="title"/>
          </p:nvPr>
        </p:nvSpPr>
        <p:spPr>
          <a:xfrm>
            <a:off x="1891400" y="200725"/>
            <a:ext cx="5034901" cy="8865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Like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xfrm>
            <a:off x="841924" y="82900"/>
            <a:ext cx="7326302" cy="106949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Most depended upon</a:t>
            </a:r>
          </a:p>
        </p:txBody>
      </p:sp>
      <p:sp>
        <p:nvSpPr>
          <p:cNvPr id="55" name="Shape 55"/>
          <p:cNvSpPr/>
          <p:nvPr/>
        </p:nvSpPr>
        <p:spPr>
          <a:xfrm>
            <a:off x="2167499" y="1845674"/>
            <a:ext cx="4809002" cy="2086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lvl="0">
              <a:lnSpc>
                <a:spcPct val="115000"/>
              </a:lnSpc>
              <a:defRPr sz="1800"/>
            </a:pPr>
            <a:r>
              <a:rPr b="1" sz="3000">
                <a:solidFill>
                  <a:srgbClr val="5C5F74"/>
                </a:solidFill>
              </a:rPr>
              <a:t>lodash - 14,148</a:t>
            </a:r>
            <a:endParaRPr b="1" sz="3000">
              <a:solidFill>
                <a:srgbClr val="5C5F74"/>
              </a:solidFill>
            </a:endParaRPr>
          </a:p>
          <a:p>
            <a:pPr lvl="0">
              <a:lnSpc>
                <a:spcPct val="115000"/>
              </a:lnSpc>
              <a:defRPr sz="1800"/>
            </a:pPr>
            <a:r>
              <a:rPr b="1" sz="3000">
                <a:solidFill>
                  <a:srgbClr val="5C5F74"/>
                </a:solidFill>
              </a:rPr>
              <a:t>async - 11,085</a:t>
            </a:r>
            <a:endParaRPr b="1" sz="3000">
              <a:solidFill>
                <a:srgbClr val="5C5F74"/>
              </a:solidFill>
            </a:endParaRPr>
          </a:p>
          <a:p>
            <a:pPr lvl="0">
              <a:lnSpc>
                <a:spcPct val="115000"/>
              </a:lnSpc>
              <a:defRPr sz="1800"/>
            </a:pPr>
            <a:r>
              <a:rPr b="1" sz="3000">
                <a:solidFill>
                  <a:srgbClr val="5C5F74"/>
                </a:solidFill>
              </a:rPr>
              <a:t>request - 10,318</a:t>
            </a:r>
            <a:endParaRPr b="1" sz="3000">
              <a:solidFill>
                <a:srgbClr val="5C5F74"/>
              </a:solidFill>
            </a:endParaRPr>
          </a:p>
          <a:p>
            <a:pPr lvl="0">
              <a:lnSpc>
                <a:spcPct val="115000"/>
              </a:lnSpc>
              <a:defRPr sz="1800"/>
            </a:pPr>
            <a:r>
              <a:rPr b="1" sz="3000">
                <a:solidFill>
                  <a:srgbClr val="5C5F74"/>
                </a:solidFill>
              </a:rPr>
              <a:t>underscore - 10,220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image0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7737" y="174249"/>
            <a:ext cx="8348526" cy="479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02.png"/>
          <p:cNvPicPr/>
          <p:nvPr/>
        </p:nvPicPr>
        <p:blipFill>
          <a:blip r:embed="rId2">
            <a:extLst/>
          </a:blip>
          <a:srcRect l="0" t="0" r="12989" b="0"/>
          <a:stretch>
            <a:fillRect/>
          </a:stretch>
        </p:blipFill>
        <p:spPr>
          <a:xfrm>
            <a:off x="842612" y="190500"/>
            <a:ext cx="7458775" cy="476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title"/>
          </p:nvPr>
        </p:nvSpPr>
        <p:spPr>
          <a:xfrm>
            <a:off x="841924" y="82900"/>
            <a:ext cx="7326302" cy="887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Downloads</a:t>
            </a:r>
          </a:p>
        </p:txBody>
      </p:sp>
      <p:pic>
        <p:nvPicPr>
          <p:cNvPr id="62" name="image07.png"/>
          <p:cNvPicPr/>
          <p:nvPr/>
        </p:nvPicPr>
        <p:blipFill>
          <a:blip r:embed="rId2">
            <a:extLst/>
          </a:blip>
          <a:srcRect l="1545" t="0" r="0" b="0"/>
          <a:stretch>
            <a:fillRect/>
          </a:stretch>
        </p:blipFill>
        <p:spPr>
          <a:xfrm>
            <a:off x="503186" y="1075775"/>
            <a:ext cx="7928122" cy="1959040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image06.png"/>
          <p:cNvPicPr/>
          <p:nvPr/>
        </p:nvPicPr>
        <p:blipFill>
          <a:blip r:embed="rId3">
            <a:extLst/>
          </a:blip>
          <a:srcRect l="675" t="0" r="0" b="0"/>
          <a:stretch>
            <a:fillRect/>
          </a:stretch>
        </p:blipFill>
        <p:spPr>
          <a:xfrm>
            <a:off x="503186" y="3158582"/>
            <a:ext cx="8003777" cy="19590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title"/>
          </p:nvPr>
        </p:nvSpPr>
        <p:spPr>
          <a:xfrm>
            <a:off x="908849" y="1971150"/>
            <a:ext cx="7326302" cy="1963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3-5% of npm’s daily download traffic</a:t>
            </a:r>
          </a:p>
        </p:txBody>
      </p:sp>
      <p:sp>
        <p:nvSpPr>
          <p:cNvPr id="66" name="Shape 66"/>
          <p:cNvSpPr/>
          <p:nvPr/>
        </p:nvSpPr>
        <p:spPr>
          <a:xfrm>
            <a:off x="841924" y="82900"/>
            <a:ext cx="7326302" cy="829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5424" tIns="75424" rIns="75424" bIns="75424">
            <a:spAutoFit/>
          </a:bodyPr>
          <a:lstStyle>
            <a:lvl1pPr algn="ctr">
              <a:lnSpc>
                <a:spcPct val="115000"/>
              </a:lnSpc>
              <a:defRPr b="1" sz="4800">
                <a:solidFill>
                  <a:srgbClr val="5C5F74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5C5F74"/>
                </a:solidFill>
              </a:rPr>
              <a:t>Downloads</a:t>
            </a:r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3A81BA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3A81BA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3A81BA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3A81BA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